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対象：小学校高学年〜高校。学年に応じて、後半の資料の読み比べ（スライド9〜10）の深さを変えてください。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亡くなった児童の名前は出さないでください。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発問：なぜ夏に冬服？（空から見つかりにくい／頭を守る）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時間がなければ、プロローグと第2章・第3章を読む。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ワークシート 小学校 問3／中学校 問2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証言動画は1本5〜10分程度。時間があれば、1人を選んで視聴。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中学校以上で扱う。手記を間違いと切り捨てない。ワークシート 中学校 問3〜5。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高校では史料の性格と限界（マリアナ時間の推定など）まで扱う。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正解はない。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2E6A55"/>
                </a:solidFill>
                <a:latin typeface="Yu Gothic"/>
              </a:rPr>
              <a:t>三田空襲を学ぼう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10896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1945年7月19日、下校中の子どもたちに起きたこと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6625D"/>
                </a:solidFill>
                <a:latin typeface="Yu Gothic"/>
              </a:rPr>
              <a:t>授業用スライド（45分）　SUNPEACE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56625D"/>
                </a:solidFill>
                <a:latin typeface="Yu Gothic"/>
              </a:rPr>
              <a:t>漫画「三田空襲を忘れない」（原作・台本：あらや新）をもとにした授業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きょうのめあて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① 三田にも空襲があったことを知る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② 1945年の子どもたちの気持ちを考える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③ 自分にできる平和への行動を考える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進め方：漫画を読む → 資料を見る → 考えを書く（ワークシート）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1945年7月19日　三田で何があった？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・午前、米軍の戦闘機が旧三輪町などを機銃で撃った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・下校中の児童たちも撃たれた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・児童4人と女性1人が亡くなった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・数戸で火事も起きた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・今の三田市域で、空襲で人が亡くなったのはこの日だけ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あの日の朝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① 警戒警報がないまま、いきなり空襲警報が鳴る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② 臨時下校になり、子どもたちは家へ向かう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③ 帰り道で、飛行機に撃たれる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当時の子どもたちは、夏なのに冬服で、防空頭巾をかぶっていた。なぜだろう？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漫画を読もう：「三田空襲を忘れない」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原作（台本）：あらや新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主人公は、現代の先生・和花（のどか）。古い本を開くと、1945年7月19日の学校にいた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読む場所：arasen.net/manga-sanda-kushu-0/（プロローグ〜終章、全7章）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一冊のPDFもあります：arasen.net/manga-book-pdf/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和花の問いかけ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和花は「空襲が来る」と伝えたが、信じてもらえなかった。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考えよう：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・どうして、信じてもらえなかったのだろう？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・もし自分がその場にいたら、どうしただろう？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体験した人の声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中嶋宏次さん（当時 国民学校2年生）の証言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聞いて、心に残ったことを書こう。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証言者は全部で8人。一人ずつ、動画と解説のページがあります。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arasen.net/sunpeace/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役場にいた人の記録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役場職員だった中嶋義秋さんは、手記「空襲罹災記」を残した。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宏次さんの父。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大人の目から見た、あの日の記録。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arasen.net/nakajima-shuki/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記録がちがうのは、なぜ？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645920"/>
          <a:ext cx="1069848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880"/>
                <a:gridCol w="2926080"/>
                <a:gridCol w="3017520"/>
              </a:tblGrid>
              <a:tr h="621792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Yu Gothic"/>
                        </a:rPr>
                        <a:t>記録</a:t>
                      </a:r>
                    </a:p>
                  </a:txBody>
                  <a:tcPr>
                    <a:solidFill>
                      <a:srgbClr val="2E6A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Yu Gothic"/>
                        </a:rPr>
                        <a:t>時間帯</a:t>
                      </a:r>
                    </a:p>
                  </a:txBody>
                  <a:tcPr>
                    <a:solidFill>
                      <a:srgbClr val="2E6A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Yu Gothic"/>
                        </a:rPr>
                        <a:t>機種</a:t>
                      </a:r>
                    </a:p>
                  </a:txBody>
                  <a:tcPr>
                    <a:solidFill>
                      <a:srgbClr val="2E6A55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中嶋義秋の手記（1973年）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午前11時20分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グラマン2機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三輪区史（1998年）</a:t>
                      </a:r>
                    </a:p>
                  </a:txBody>
                  <a:tcPr>
                    <a:solidFill>
                      <a:srgbClr val="EE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午前9時半〜9時45分</a:t>
                      </a:r>
                    </a:p>
                  </a:txBody>
                  <a:tcPr>
                    <a:solidFill>
                      <a:srgbClr val="EE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艦載機（TF38と推定）</a:t>
                      </a:r>
                    </a:p>
                  </a:txBody>
                  <a:tcPr>
                    <a:solidFill>
                      <a:srgbClr val="EEF2E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三輪小学校百年記念誌（1973年）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午前9時半以後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グラマン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杉山雅崇さんの分析（2026年）</a:t>
                      </a:r>
                    </a:p>
                  </a:txBody>
                  <a:tcPr>
                    <a:solidFill>
                      <a:srgbClr val="EE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午前9時〜10時ごろ</a:t>
                      </a:r>
                    </a:p>
                  </a:txBody>
                  <a:tcPr>
                    <a:solidFill>
                      <a:srgbClr val="EE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1C2321"/>
                          </a:solidFill>
                          <a:latin typeface="Yu Gothic"/>
                        </a:rPr>
                        <a:t>P-51（第506戦闘機連隊）</a:t>
                      </a:r>
                    </a:p>
                  </a:txBody>
                  <a:tcPr>
                    <a:solidFill>
                      <a:srgbClr val="EEF2E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520" y="5029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2321"/>
                </a:solidFill>
                <a:latin typeface="Yu Gothic"/>
              </a:rPr>
              <a:t>当時の人が見て書いた記録も、あとから米軍の記録で調べた結果も、どちらも大切な手がかり。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C2321"/>
                </a:solidFill>
                <a:latin typeface="Yu Gothic"/>
              </a:rPr>
              <a:t>どうして、記録のあいだでちがいが出たのだろう？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杉山雅崇さん（神戸新聞）の調べ方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① 艦載機の出撃記録を調べる → この日の大規模な出撃はなかった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② 硫黄島から来たP-51の記録を探す → 米軍の任務報告書を取り寄せる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③ 当時の新聞（1945年7月20日）と照らし合わせる → 「P-51が午前9時ごろから1時間」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結論：第506戦闘機連隊のP-51でほぼ間違いない。時間は午前9〜10時ごろ。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詳しく：arasen.net/sugiyama-p51-bunseki/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憎しみについて考える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漫画の中で、ある子どもは言った。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「米軍が憎い。僕がやり返す。」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役場の中嶋さんは言った。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「誰も憎まんでいい、そういう未来を作りたい。」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1C2321"/>
                </a:solidFill>
                <a:latin typeface="Yu Gothic"/>
              </a:rPr>
              <a:t>あなたは、どう思う？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わたしにできること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・話を聞く　・調べる　・家族や友だちに伝える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・漫画を紹介する　・平和の学習会に参加する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和花は、最後にこう決めた。</a:t>
            </a:r>
          </a:p>
          <a:p>
            <a:pPr algn="l">
              <a:spcAft>
                <a:spcPts val="800"/>
              </a:spcAft>
            </a:pPr>
            <a:r>
              <a:rPr sz="2600" b="0">
                <a:solidFill>
                  <a:srgbClr val="1C2321"/>
                </a:solidFill>
                <a:latin typeface="Yu Gothic"/>
              </a:rPr>
              <a:t>「この空襲を後世に語り継ぐ。繰り返してはならない歴史として、世界に知ってもらう。」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ワークシートと資料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6858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ワークシート（小学校高学年・中学校・高校）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先生用の解答例つき。印刷してそのまま使えます。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arasen.net/worksheet/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2321"/>
                </a:solidFill>
                <a:latin typeface="Yu Gothic"/>
              </a:rPr>
              <a:t>漫画／杉山さんの分析／証言動画も、このページから。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828800"/>
            <a:ext cx="3108960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2E6A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1">
                <a:solidFill>
                  <a:srgbClr val="2E6A55"/>
                </a:solidFill>
                <a:latin typeface="Yu Gothic"/>
              </a:rPr>
              <a:t>参考資料・出典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1C2321"/>
                </a:solidFill>
                <a:latin typeface="Yu Gothic"/>
              </a:rPr>
              <a:t>・杉山雅崇（神戸新聞明石総局）「1945年7月の三田空襲についての米軍記録に関連した分析」2026年4月19日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1C2321"/>
                </a:solidFill>
                <a:latin typeface="Yu Gothic"/>
              </a:rPr>
              <a:t>・中嶋義秋「空襲の罹災記」1973年／三輪区史（1998年）／三輪小学校創立百年記念誌（1973年）／三田市史（2012年）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1C2321"/>
                </a:solidFill>
                <a:latin typeface="Yu Gothic"/>
              </a:rPr>
              <a:t>・劇「三田空襲を忘れない」（作：あらや新）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1C2321"/>
                </a:solidFill>
                <a:latin typeface="Yu Gothic"/>
              </a:rPr>
              <a:t>・SUNPEACE 体験者の証言動画（YouTube）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1C2321"/>
                </a:solidFill>
                <a:latin typeface="Yu Gothic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1C2321"/>
                </a:solidFill>
                <a:latin typeface="Yu Gothic"/>
              </a:rPr>
              <a:t>このスライドは、学校や地域で自由に使えます（営利目的の販売は不可）。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SUNPEACE　三田空襲を語り継ぐ　arasen.net/sunpeace/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550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sz="1200" b="0">
                <a:solidFill>
                  <a:srgbClr val="56625D"/>
                </a:solidFill>
                <a:latin typeface="Yu Gothic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